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Source Code Pro"/>
      <p:regular r:id="rId37"/>
      <p:bold r:id="rId38"/>
      <p:italic r:id="rId39"/>
      <p:boldItalic r:id="rId40"/>
    </p:embeddedFont>
    <p:embeddedFont>
      <p:font typeface="Public Sa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Public Sans SemiBold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D0A4E3-5718-43C2-AD4E-D31811016679}">
  <a:tblStyle styleId="{CAD0A4E3-5718-43C2-AD4E-D318110166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42" Type="http://schemas.openxmlformats.org/officeDocument/2006/relationships/font" Target="fonts/PublicSans-bold.fntdata"/><Relationship Id="rId41" Type="http://schemas.openxmlformats.org/officeDocument/2006/relationships/font" Target="fonts/PublicSans-regular.fntdata"/><Relationship Id="rId44" Type="http://schemas.openxmlformats.org/officeDocument/2006/relationships/font" Target="fonts/PublicSans-boldItalic.fntdata"/><Relationship Id="rId43" Type="http://schemas.openxmlformats.org/officeDocument/2006/relationships/font" Target="fonts/PublicSans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Public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SourceCodePro-regular.fntdata"/><Relationship Id="rId36" Type="http://schemas.openxmlformats.org/officeDocument/2006/relationships/slide" Target="slides/slide29.xml"/><Relationship Id="rId39" Type="http://schemas.openxmlformats.org/officeDocument/2006/relationships/font" Target="fonts/SourceCodePro-italic.fntdata"/><Relationship Id="rId38" Type="http://schemas.openxmlformats.org/officeDocument/2006/relationships/font" Target="fonts/SourceCodePr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ublicSansSemiBold-italic.fntdata"/><Relationship Id="rId50" Type="http://schemas.openxmlformats.org/officeDocument/2006/relationships/font" Target="fonts/PublicSansSemiBold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PublicSansSemiBold-boldItalic.fntdata"/><Relationship Id="rId11" Type="http://schemas.openxmlformats.org/officeDocument/2006/relationships/slide" Target="slides/slide4.xml"/><Relationship Id="rId55" Type="http://schemas.openxmlformats.org/officeDocument/2006/relationships/font" Target="fonts/OpenSans-italic.fntdata"/><Relationship Id="rId10" Type="http://schemas.openxmlformats.org/officeDocument/2006/relationships/slide" Target="slides/slide3.xml"/><Relationship Id="rId54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e27362b8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e27362b8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e406eea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e406eea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e406eea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e406eea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e406eea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e406eea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e27362b8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e27362b8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e25527c9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e25527c9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e291c267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e291c267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406eeaa3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e406eeaa3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25527c9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25527c9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Funnel layer sizes to funnels down features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Having two layers with the same size (like 32 → 32) is common and can help learn richer representations.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L2 Regularization</a:t>
            </a:r>
            <a:r>
              <a:rPr lang="en">
                <a:solidFill>
                  <a:schemeClr val="dk1"/>
                </a:solidFill>
              </a:rPr>
              <a:t>: Helps prevent overfitting by penalizing large weights.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Batch Normalization</a:t>
            </a:r>
            <a:r>
              <a:rPr lang="en">
                <a:solidFill>
                  <a:schemeClr val="dk1"/>
                </a:solidFill>
              </a:rPr>
              <a:t>: Stabilizes and speeds up training.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Leaky ReLU</a:t>
            </a:r>
            <a:r>
              <a:rPr lang="en">
                <a:solidFill>
                  <a:schemeClr val="dk1"/>
                </a:solidFill>
              </a:rPr>
              <a:t>: Avoids the “dying ReLU” problem.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Dropout</a:t>
            </a:r>
            <a:r>
              <a:rPr lang="en">
                <a:solidFill>
                  <a:schemeClr val="dk1"/>
                </a:solidFill>
              </a:rPr>
              <a:t>: Further reduces overfitting by randomly deactivating neurons during training.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helps prevent overshooting and can lead to </a:t>
            </a:r>
            <a:r>
              <a:rPr b="1" lang="en">
                <a:solidFill>
                  <a:schemeClr val="dk1"/>
                </a:solidFill>
              </a:rPr>
              <a:t>better convergence</a:t>
            </a:r>
            <a:r>
              <a:rPr lang="en">
                <a:solidFill>
                  <a:schemeClr val="dk1"/>
                </a:solidFill>
              </a:rPr>
              <a:t> over time, especially with a high initial learning rate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e25527c9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e25527c9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e27362b8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e27362b8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27362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27362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660c619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660c619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660c619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660c619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660c619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660c619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660c619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660c619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e27362b8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e27362b8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e406eeaa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e406eeaa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e406eea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e406eea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e27362b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e27362b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e680052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e680052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e27362b8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e27362b8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e27362b8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e27362b8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e291c26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e291c26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e25527c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e25527c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e25527c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e25527c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e27362b8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e27362b8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406eea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406eea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e406eeaa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e406eeaa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802515" y="781050"/>
            <a:ext cx="4980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4200"/>
              <a:buFont typeface="Open Sans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802515" y="2640806"/>
            <a:ext cx="4980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D033D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98005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8005" y="1381397"/>
            <a:ext cx="64677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68654" y="4767262"/>
            <a:ext cx="13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508472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437817" y="4767263"/>
            <a:ext cx="118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98005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98005" y="1381397"/>
            <a:ext cx="64677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668654" y="4767262"/>
            <a:ext cx="13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2508472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5437817" y="4767263"/>
            <a:ext cx="118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46570" y="1262710"/>
            <a:ext cx="6188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4100"/>
              <a:buFont typeface="Open Sans"/>
              <a:buNone/>
              <a:defRPr sz="4100">
                <a:solidFill>
                  <a:srgbClr val="3D003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46570" y="3422504"/>
            <a:ext cx="6188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800"/>
              <a:buNone/>
              <a:defRPr sz="1800">
                <a:solidFill>
                  <a:srgbClr val="3D003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89432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9899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429245" y="4767263"/>
            <a:ext cx="110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46570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303707" y="1405481"/>
            <a:ext cx="3154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3548194" y="1405481"/>
            <a:ext cx="3223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03707" y="224858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03705" y="1211887"/>
            <a:ext cx="3291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03706" y="1829821"/>
            <a:ext cx="32919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3683722" y="1211887"/>
            <a:ext cx="3087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3683722" y="1829821"/>
            <a:ext cx="30876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346570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303707" y="348854"/>
            <a:ext cx="2325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743196" y="348854"/>
            <a:ext cx="40284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303707" y="1549003"/>
            <a:ext cx="2325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3708" y="362494"/>
            <a:ext cx="2008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2414174" y="362494"/>
            <a:ext cx="4357200" cy="4053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03708" y="1562645"/>
            <a:ext cx="2008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image" Target="../media/image3.png"/><Relationship Id="rId3" Type="http://schemas.openxmlformats.org/officeDocument/2006/relationships/hyperlink" Target="http://www.prezentr.com/?utm_source=templates&amp;utm_medium=presentation&amp;utm_campaign=free_downloads_2020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6570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3300"/>
              <a:buFont typeface="Open Sans"/>
              <a:buNone/>
              <a:defRPr b="1" i="0" sz="3300" u="none" cap="none" strike="noStrike">
                <a:solidFill>
                  <a:srgbClr val="FF00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6570" y="1381397"/>
            <a:ext cx="64677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457857" y="3686235"/>
            <a:ext cx="672418" cy="2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1585299" y="1909425"/>
            <a:ext cx="2916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en" sz="9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prezentr.com</a:t>
            </a:r>
            <a:r>
              <a:rPr b="0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9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D9D9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60D3A"/>
              </a:buClr>
              <a:buSzPts val="2800"/>
              <a:buFont typeface="Public Sans"/>
              <a:buNone/>
              <a:defRPr b="1" sz="2800">
                <a:solidFill>
                  <a:srgbClr val="360D3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Source Code Pro"/>
              <a:buChar char="●"/>
              <a:defRPr b="1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Public Sans"/>
              <a:buChar char="○"/>
              <a:defRPr b="1">
                <a:solidFill>
                  <a:srgbClr val="A64D79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premierleague.com/news/4027356" TargetMode="External"/><Relationship Id="rId4" Type="http://schemas.openxmlformats.org/officeDocument/2006/relationships/hyperlink" Target="https://www.instagram.com/classicfootballshirts/p/C-slVewK-_a/?img_index=7" TargetMode="External"/><Relationship Id="rId5" Type="http://schemas.openxmlformats.org/officeDocument/2006/relationships/hyperlink" Target="https://www.grandviewresearch.com/industry-analysis/sports-betting-market-report" TargetMode="External"/><Relationship Id="rId6" Type="http://schemas.openxmlformats.org/officeDocument/2006/relationships/hyperlink" Target="https://www.investopedia.com/articles/investing/042115/betting-basics-fractional-decimal-american-moneyline-odds.asp" TargetMode="External"/><Relationship Id="rId7" Type="http://schemas.openxmlformats.org/officeDocument/2006/relationships/hyperlink" Target="https://socceranalytics.org.uk/predictions-in-soccer/" TargetMode="External"/><Relationship Id="rId8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ieeexplore.ieee.org/document/9720896" TargetMode="External"/><Relationship Id="rId4" Type="http://schemas.openxmlformats.org/officeDocument/2006/relationships/hyperlink" Target="https://www.researchgate.net/publication/349272309_Soccer_Result_Prediction_Using_Deep_Learning_and_Neural_Networks" TargetMode="External"/><Relationship Id="rId5" Type="http://schemas.openxmlformats.org/officeDocument/2006/relationships/hyperlink" Target="https://www.researchgate.net/publication/378355415_Soccer_match_outcome_prediction_with_random_forest_and_gradient_boosting_models" TargetMode="External"/><Relationship Id="rId6" Type="http://schemas.openxmlformats.org/officeDocument/2006/relationships/hyperlink" Target="https://www.researchgate.net/publication/342416626_DEEP_MULTILAYER_NEURAL_NETWORK_FOR_PREDICTING_THE_WINNER_OF_FOOTBALL_MATCHES" TargetMode="External"/><Relationship Id="rId7" Type="http://schemas.openxmlformats.org/officeDocument/2006/relationships/hyperlink" Target="https://www.sciencedirect.com/science/article/pii/S2772662224001413" TargetMode="External"/><Relationship Id="rId8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3914225" y="1117788"/>
            <a:ext cx="4235700" cy="17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BD5C4"/>
                </a:solidFill>
                <a:latin typeface="Public Sans"/>
                <a:ea typeface="Public Sans"/>
                <a:cs typeface="Public Sans"/>
                <a:sym typeface="Public Sans"/>
              </a:rPr>
              <a:t>Soccer Match Prediction</a:t>
            </a:r>
            <a:endParaRPr b="1" sz="4800">
              <a:solidFill>
                <a:srgbClr val="4BD5C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3914225" y="3059713"/>
            <a:ext cx="42357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Christopher Semaan &amp;</a:t>
            </a:r>
            <a:endParaRPr sz="2400">
              <a:solidFill>
                <a:schemeClr val="lt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Bardia Parmoun</a:t>
            </a:r>
            <a:endParaRPr sz="2400">
              <a:solidFill>
                <a:schemeClr val="lt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66803" l="40409" r="39419" t="0"/>
          <a:stretch/>
        </p:blipFill>
        <p:spPr>
          <a:xfrm>
            <a:off x="4768601" y="3028450"/>
            <a:ext cx="317500" cy="2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66803" l="40409" r="39419" t="0"/>
          <a:stretch/>
        </p:blipFill>
        <p:spPr>
          <a:xfrm>
            <a:off x="5709451" y="3448888"/>
            <a:ext cx="317500" cy="2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Survey of existing solutions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Odds makers:</a:t>
            </a:r>
            <a:r>
              <a:rPr b="0" lang="en" sz="1400"/>
              <a:t> traditional odds makers (i.e </a:t>
            </a:r>
            <a:r>
              <a:rPr lang="en" sz="1400"/>
              <a:t>Bet365</a:t>
            </a:r>
            <a:r>
              <a:rPr b="0" lang="en" sz="1400"/>
              <a:t>) [5]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sually has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~55%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on average</a:t>
            </a:r>
            <a:b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Voting model:</a:t>
            </a:r>
            <a:r>
              <a:rPr b="0" lang="en" sz="1400"/>
              <a:t> </a:t>
            </a:r>
            <a:r>
              <a:rPr b="0" lang="en" sz="1400"/>
              <a:t>FNN and Random Forest [6]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goals, fouls, cards, penalty kicks, own goals, free kicks, own goals …</a:t>
            </a:r>
            <a:endParaRPr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only achieved an accuracy of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46.6%</a:t>
            </a:r>
            <a:br>
              <a:rPr b="0"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Sequential model:</a:t>
            </a:r>
            <a:r>
              <a:rPr b="0" lang="en" sz="1400"/>
              <a:t> RNN and LSTM [7]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win/loss streaks (3 and 5 matches), past 4 results, 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goals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scored, …</a:t>
            </a:r>
            <a:endParaRPr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model achieved an accuracy of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81.75%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Does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not predict draws and outperforms other models by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~20%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maybe not reliable</a:t>
            </a:r>
            <a:endParaRPr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6" name="Google Shape;206;p34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Survey of existing solutions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Decision Trees</a:t>
            </a:r>
            <a:r>
              <a:rPr lang="en" sz="1400"/>
              <a:t>:</a:t>
            </a:r>
            <a:r>
              <a:rPr b="0" lang="en" sz="1400"/>
              <a:t> Random Forest and Gradient Boosting [8]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rank difference, goal difference, goal per rank differences, …</a:t>
            </a:r>
            <a:endParaRPr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achieved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71.72%</a:t>
            </a:r>
            <a:b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0"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Deep Multi-layer Learning:</a:t>
            </a:r>
            <a:r>
              <a:rPr b="0" lang="en" sz="1400"/>
              <a:t> 5 layer FNN [9]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shots, shots on target, corners, fouls, first-half and total goals, …</a:t>
            </a:r>
            <a:endParaRPr b="0"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only achieved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61.14%</a:t>
            </a:r>
            <a:b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Stacking Model:</a:t>
            </a:r>
            <a:r>
              <a:rPr b="0" lang="en" sz="1400"/>
              <a:t> CNN, SVM, Logistic Regression, and Random Forest [10]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total time, cards, fouls, corners, shots on target, humidity, temperature, wind speed, weather conditions, …</a:t>
            </a:r>
            <a:endParaRPr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200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model achieved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62.6%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and a F1 score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59.2</a:t>
            </a:r>
            <a:endParaRPr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3" name="Google Shape;213;p35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Selected Approach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Multi-layer Feedforward Neural Network (FNN) - 5 layers</a:t>
            </a:r>
            <a:endParaRPr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FNN was used in the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majority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the existing approaches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Deep learning is preferred due to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complexity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no random forest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Historical data is already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aggregated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RNN and LSTM not needed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 the fields are simple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numerical values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CNN not needed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Lots of features -&gt; need to optimize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training time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so no transformers</a:t>
            </a:r>
            <a:b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Expectations:</a:t>
            </a:r>
            <a:endParaRPr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Random is only </a:t>
            </a:r>
            <a:r>
              <a:rPr lang="en">
                <a:solidFill>
                  <a:srgbClr val="3D033D"/>
                </a:solidFill>
              </a:rPr>
              <a:t>~33%</a:t>
            </a:r>
            <a:endParaRPr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ranges between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40-60%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we aim to get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~50%</a:t>
            </a:r>
            <a:endParaRPr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0" name="Google Shape;220;p36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20215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System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Description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7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228" name="Google Shape;228;p37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7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7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Dataset Detailed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236" name="Google Shape;236;p38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38"/>
          <p:cNvGraphicFramePr/>
          <p:nvPr/>
        </p:nvGraphicFramePr>
        <p:xfrm>
          <a:off x="952500" y="122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{CAD0A4E3-5718-43C2-AD4E-D31811016679}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Columns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Type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</a:t>
                      </a: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eam_a_shots_average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team_a_shots_overall_TSR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team_a_ratio_shotsOnTarget_overall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team_a_ppg_dif_l6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position_a_prematch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…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Prematch (Historical)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predict_xg_overall_team_a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predict_xg_home_team_a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…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odds_ft_1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profit_1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…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Betting information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8" name="Google Shape;238;p38"/>
          <p:cNvSpPr txBox="1"/>
          <p:nvPr/>
        </p:nvSpPr>
        <p:spPr>
          <a:xfrm>
            <a:off x="952500" y="4471025"/>
            <a:ext cx="362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45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Columns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4572000" y="4471025"/>
            <a:ext cx="362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57819</a:t>
            </a: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Matches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0" y="1177575"/>
            <a:ext cx="4572000" cy="3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columns: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xG vs Results</a:t>
            </a:r>
            <a:endParaRPr b="0"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 SemiBold"/>
              <a:buChar char="○"/>
            </a:pP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Total Shot Ratio vs Results</a:t>
            </a:r>
            <a:b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Ignored Columns: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200"/>
              <a:buFont typeface="Source Code Pro"/>
              <a:buChar char="○"/>
            </a:pPr>
            <a:r>
              <a:rPr lang="en" sz="1200"/>
              <a:t>Betting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Information: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0" lang="en" sz="1100">
                <a:solidFill>
                  <a:srgbClr val="3D003C"/>
                </a:solidFill>
              </a:rPr>
              <a:t>p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rofit_1'</a:t>
            </a:r>
            <a:r>
              <a:rPr lang="en" sz="1100">
                <a:solidFill>
                  <a:srgbClr val="3D003C"/>
                </a:solidFill>
              </a:rPr>
              <a:t>, 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0" lang="en" sz="1100">
                <a:solidFill>
                  <a:srgbClr val="3D003C"/>
                </a:solidFill>
              </a:rPr>
              <a:t>p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rofit_X'</a:t>
            </a:r>
            <a:r>
              <a:rPr lang="en" sz="1100">
                <a:solidFill>
                  <a:srgbClr val="3D003C"/>
                </a:solidFill>
              </a:rPr>
              <a:t>, 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0" lang="en" sz="1100">
                <a:solidFill>
                  <a:srgbClr val="3D003C"/>
                </a:solidFill>
              </a:rPr>
              <a:t>p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rofit_2'</a:t>
            </a:r>
            <a:endParaRPr b="0"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Profit metric was used inst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</a:t>
            </a:r>
            <a:endParaRPr b="0"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Char char="■"/>
            </a:pPr>
            <a:r>
              <a:rPr b="0" lang="en" sz="1100">
                <a:solidFill>
                  <a:srgbClr val="3D003C"/>
                </a:solidFill>
              </a:rPr>
              <a:t>'odds_ft_1'</a:t>
            </a:r>
            <a:r>
              <a:rPr lang="en" sz="1100">
                <a:solidFill>
                  <a:srgbClr val="3D003C"/>
                </a:solidFill>
              </a:rPr>
              <a:t>, </a:t>
            </a:r>
            <a:r>
              <a:rPr b="0" lang="en" sz="1100">
                <a:solidFill>
                  <a:srgbClr val="3D003C"/>
                </a:solidFill>
              </a:rPr>
              <a:t>'odds_ft_X'</a:t>
            </a:r>
            <a:r>
              <a:rPr lang="en" sz="1100">
                <a:solidFill>
                  <a:srgbClr val="3D003C"/>
                </a:solidFill>
              </a:rPr>
              <a:t>,</a:t>
            </a:r>
            <a:r>
              <a:rPr b="0" lang="en" sz="1100">
                <a:solidFill>
                  <a:srgbClr val="3D003C"/>
                </a:solidFill>
              </a:rPr>
              <a:t>'odds_ft_2'</a:t>
            </a:r>
            <a:b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200"/>
              <a:buFont typeface="Source Code Pro"/>
              <a:buChar char="○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Redundant Features:</a:t>
            </a:r>
            <a:endParaRPr b="0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'team_a_ratio_shotsOnTarget_l6'</a:t>
            </a:r>
            <a:endParaRPr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'team_a_ratio_shotsOnTarget_l4'</a:t>
            </a:r>
            <a:endParaRPr b="0"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Char char="■"/>
            </a:pPr>
            <a:r>
              <a:rPr b="0" lang="en" sz="1100">
                <a:solidFill>
                  <a:srgbClr val="3D003C"/>
                </a:solidFill>
              </a:rPr>
              <a:t>'team_b_ratio_shotsOnTarget_l6'</a:t>
            </a:r>
            <a:endParaRPr b="0" sz="1100">
              <a:solidFill>
                <a:srgbClr val="3D003C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Char char="■"/>
            </a:pPr>
            <a:r>
              <a:rPr b="0" lang="en" sz="1100">
                <a:solidFill>
                  <a:srgbClr val="3D003C"/>
                </a:solidFill>
              </a:rPr>
              <a:t>'team_b_ratio_shotsOnTarget_l4'</a:t>
            </a:r>
            <a:endParaRPr b="0" sz="1100">
              <a:solidFill>
                <a:srgbClr val="3D003C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Already correlated with </a:t>
            </a:r>
            <a:r>
              <a:rPr b="1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TSR</a:t>
            </a:r>
            <a:r>
              <a:rPr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312" y="1356375"/>
            <a:ext cx="4621691" cy="29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8076733" y="2062003"/>
            <a:ext cx="432600" cy="543000"/>
          </a:xfrm>
          <a:prstGeom prst="ellipse">
            <a:avLst/>
          </a:prstGeom>
          <a:noFill/>
          <a:ln cap="flat" cmpd="sng" w="19050">
            <a:solidFill>
              <a:srgbClr val="360D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8093864" y="3045795"/>
            <a:ext cx="398400" cy="422400"/>
          </a:xfrm>
          <a:prstGeom prst="ellipse">
            <a:avLst/>
          </a:prstGeom>
          <a:noFill/>
          <a:ln cap="flat" cmpd="sng" w="19050">
            <a:solidFill>
              <a:srgbClr val="360D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48" name="Google Shape;248;p39"/>
          <p:cNvCxnSpPr>
            <a:stCxn id="246" idx="2"/>
          </p:cNvCxnSpPr>
          <p:nvPr/>
        </p:nvCxnSpPr>
        <p:spPr>
          <a:xfrm rot="10800000">
            <a:off x="2912533" y="1597003"/>
            <a:ext cx="5164200" cy="736500"/>
          </a:xfrm>
          <a:prstGeom prst="straightConnector1">
            <a:avLst/>
          </a:prstGeom>
          <a:noFill/>
          <a:ln cap="flat" cmpd="sng" w="9525">
            <a:solidFill>
              <a:srgbClr val="360D3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9"/>
          <p:cNvCxnSpPr>
            <a:stCxn id="247" idx="2"/>
          </p:cNvCxnSpPr>
          <p:nvPr/>
        </p:nvCxnSpPr>
        <p:spPr>
          <a:xfrm rot="10800000">
            <a:off x="2787164" y="1971195"/>
            <a:ext cx="5306700" cy="1285800"/>
          </a:xfrm>
          <a:prstGeom prst="straightConnector1">
            <a:avLst/>
          </a:prstGeom>
          <a:noFill/>
          <a:ln cap="flat" cmpd="sng" w="9525">
            <a:solidFill>
              <a:srgbClr val="360D3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Analyzing the columns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251" name="Google Shape;251;p39" title="image-removebg-preview (2).png"/>
          <p:cNvPicPr preferRelativeResize="0"/>
          <p:nvPr/>
        </p:nvPicPr>
        <p:blipFill rotWithShape="1">
          <a:blip r:embed="rId4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28891" y="1017725"/>
            <a:ext cx="3126459" cy="3966550"/>
          </a:xfrm>
          <a:prstGeom prst="rect">
            <a:avLst/>
          </a:prstGeom>
          <a:noFill/>
          <a:ln cap="flat" cmpd="sng" w="28575">
            <a:solidFill>
              <a:srgbClr val="4BD5C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Model Description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258" name="Google Shape;258;p40" title="image-removebg-preview (2).png"/>
          <p:cNvPicPr preferRelativeResize="0"/>
          <p:nvPr/>
        </p:nvPicPr>
        <p:blipFill rotWithShape="1">
          <a:blip r:embed="rId4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0"/>
          <p:cNvGrpSpPr/>
          <p:nvPr/>
        </p:nvGrpSpPr>
        <p:grpSpPr>
          <a:xfrm>
            <a:off x="7738248" y="3267789"/>
            <a:ext cx="1406106" cy="1875543"/>
            <a:chOff x="7046900" y="2624979"/>
            <a:chExt cx="2097101" cy="2518521"/>
          </a:xfrm>
        </p:grpSpPr>
        <p:pic>
          <p:nvPicPr>
            <p:cNvPr id="260" name="Google Shape;260;p40" title="image-removebg-preview (6).png"/>
            <p:cNvPicPr preferRelativeResize="0"/>
            <p:nvPr/>
          </p:nvPicPr>
          <p:blipFill rotWithShape="1">
            <a:blip r:embed="rId5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0" title="image-removebg-preview (6).png"/>
            <p:cNvPicPr preferRelativeResize="0"/>
            <p:nvPr/>
          </p:nvPicPr>
          <p:blipFill rotWithShape="1">
            <a:blip r:embed="rId5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40" title="image-removebg-preview (6).png"/>
            <p:cNvPicPr preferRelativeResize="0"/>
            <p:nvPr/>
          </p:nvPicPr>
          <p:blipFill rotWithShape="1">
            <a:blip r:embed="rId5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40" title="Untitled drawing.png"/>
          <p:cNvPicPr preferRelativeResize="0"/>
          <p:nvPr/>
        </p:nvPicPr>
        <p:blipFill rotWithShape="1">
          <a:blip r:embed="rId6">
            <a:alphaModFix/>
          </a:blip>
          <a:srcRect b="13171" l="13275" r="8909" t="0"/>
          <a:stretch/>
        </p:blipFill>
        <p:spPr>
          <a:xfrm>
            <a:off x="685750" y="1492326"/>
            <a:ext cx="3605750" cy="301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Our Algorithm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914175"/>
            <a:ext cx="4936800" cy="4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Feedforward Network</a:t>
            </a:r>
            <a:endParaRPr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Input: </a:t>
            </a:r>
            <a:r>
              <a:rPr b="0" lang="en" sz="1200">
                <a:solidFill>
                  <a:srgbClr val="3D033D"/>
                </a:solidFill>
              </a:rPr>
              <a:t>35 features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Layer</a:t>
            </a:r>
            <a:r>
              <a:rPr lang="en" sz="1200"/>
              <a:t> 1: </a:t>
            </a:r>
            <a:r>
              <a:rPr b="1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64 </a:t>
            </a:r>
            <a:r>
              <a:rPr b="0" lang="en" sz="1200">
                <a:solidFill>
                  <a:srgbClr val="3D033D"/>
                </a:solidFill>
              </a:rPr>
              <a:t>Neurons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Source Code Pro"/>
              <a:buChar char="○"/>
            </a:pPr>
            <a:r>
              <a:rPr b="0" lang="en" sz="1200"/>
              <a:t>Layer</a:t>
            </a:r>
            <a:r>
              <a:rPr lang="en" sz="1200"/>
              <a:t> 2, 3: </a:t>
            </a:r>
            <a:r>
              <a:rPr lang="en" sz="1200">
                <a:solidFill>
                  <a:srgbClr val="3D003C"/>
                </a:solidFill>
              </a:rPr>
              <a:t>32 </a:t>
            </a:r>
            <a:r>
              <a:rPr b="0" lang="en" sz="1200">
                <a:solidFill>
                  <a:srgbClr val="3D003C"/>
                </a:solidFill>
              </a:rPr>
              <a:t>Neurons</a:t>
            </a:r>
            <a:endParaRPr b="0" sz="1200">
              <a:solidFill>
                <a:srgbClr val="3D003C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Layer</a:t>
            </a:r>
            <a:r>
              <a:rPr lang="en" sz="1200"/>
              <a:t> 4, 5: </a:t>
            </a:r>
            <a:r>
              <a:rPr lang="en" sz="1200">
                <a:solidFill>
                  <a:srgbClr val="3D003C"/>
                </a:solidFill>
              </a:rPr>
              <a:t>16 </a:t>
            </a:r>
            <a:r>
              <a:rPr b="0" lang="en" sz="1200">
                <a:solidFill>
                  <a:srgbClr val="3D003C"/>
                </a:solidFill>
              </a:rPr>
              <a:t>Neurons</a:t>
            </a:r>
            <a:endParaRPr b="0" sz="1200">
              <a:solidFill>
                <a:srgbClr val="3D003C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Output </a:t>
            </a:r>
            <a:r>
              <a:rPr b="0" lang="en" sz="1200"/>
              <a:t>layer: </a:t>
            </a:r>
            <a:r>
              <a:rPr lang="en" sz="1200">
                <a:solidFill>
                  <a:srgbClr val="3D033D"/>
                </a:solidFill>
              </a:rPr>
              <a:t>3 </a:t>
            </a:r>
            <a:r>
              <a:rPr b="0" lang="en" sz="1200">
                <a:solidFill>
                  <a:srgbClr val="3D033D"/>
                </a:solidFill>
              </a:rPr>
              <a:t>Neurons</a:t>
            </a:r>
            <a:br>
              <a:rPr b="0" lang="en" sz="1200">
                <a:solidFill>
                  <a:srgbClr val="3D033D"/>
                </a:solidFill>
              </a:rPr>
            </a:br>
            <a:endParaRPr b="0" sz="1200">
              <a:solidFill>
                <a:srgbClr val="3D033D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layers</a:t>
            </a:r>
            <a:endParaRPr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L2 Regularization</a:t>
            </a:r>
            <a:r>
              <a:rPr lang="en" sz="1200"/>
              <a:t>: </a:t>
            </a:r>
            <a:r>
              <a:rPr lang="en" sz="1200">
                <a:solidFill>
                  <a:srgbClr val="3D033D"/>
                </a:solidFill>
              </a:rPr>
              <a:t>0.2 </a:t>
            </a:r>
            <a:r>
              <a:rPr b="0" lang="en" sz="1200">
                <a:solidFill>
                  <a:srgbClr val="3D033D"/>
                </a:solidFill>
              </a:rPr>
              <a:t>Factor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Batch Normalization</a:t>
            </a:r>
            <a:endParaRPr b="0"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Leaky ReLU</a:t>
            </a:r>
            <a:r>
              <a:rPr lang="en" sz="1200"/>
              <a:t>: </a:t>
            </a:r>
            <a:r>
              <a:rPr lang="en" sz="1200">
                <a:solidFill>
                  <a:srgbClr val="3D033D"/>
                </a:solidFill>
              </a:rPr>
              <a:t>-0.01 </a:t>
            </a:r>
            <a:r>
              <a:rPr b="0" lang="en" sz="1200">
                <a:solidFill>
                  <a:srgbClr val="3D033D"/>
                </a:solidFill>
              </a:rPr>
              <a:t>slope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Dropout</a:t>
            </a:r>
            <a:r>
              <a:rPr lang="en" sz="1200"/>
              <a:t>: </a:t>
            </a:r>
            <a:r>
              <a:rPr lang="en" sz="1200">
                <a:solidFill>
                  <a:srgbClr val="3D033D"/>
                </a:solidFill>
              </a:rPr>
              <a:t>0.2 </a:t>
            </a:r>
            <a:r>
              <a:rPr b="0" lang="en" sz="1200">
                <a:solidFill>
                  <a:srgbClr val="3D033D"/>
                </a:solidFill>
              </a:rPr>
              <a:t>rate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b="0" lang="en" sz="1200"/>
              <a:t>Balanced class weights for </a:t>
            </a:r>
            <a:r>
              <a:rPr lang="en" sz="1200">
                <a:solidFill>
                  <a:srgbClr val="3D003C"/>
                </a:solidFill>
              </a:rPr>
              <a:t>Draw</a:t>
            </a:r>
            <a:r>
              <a:rPr b="0" lang="en" sz="1200">
                <a:solidFill>
                  <a:srgbClr val="3D003C"/>
                </a:solidFill>
              </a:rPr>
              <a:t> </a:t>
            </a:r>
            <a:r>
              <a:rPr b="0" lang="en" sz="1200">
                <a:solidFill>
                  <a:srgbClr val="A64D79"/>
                </a:solidFill>
              </a:rPr>
              <a:t>&amp;</a:t>
            </a:r>
            <a:r>
              <a:rPr b="0" lang="en" sz="1200">
                <a:solidFill>
                  <a:srgbClr val="3D003C"/>
                </a:solidFill>
              </a:rPr>
              <a:t> </a:t>
            </a:r>
            <a:r>
              <a:rPr lang="en" sz="1200">
                <a:solidFill>
                  <a:srgbClr val="3D003C"/>
                </a:solidFill>
              </a:rPr>
              <a:t>AwayWin</a:t>
            </a:r>
            <a:r>
              <a:rPr b="0" lang="en" sz="1200">
                <a:solidFill>
                  <a:srgbClr val="3D003C"/>
                </a:solidFill>
              </a:rPr>
              <a:t> </a:t>
            </a:r>
            <a:endParaRPr b="0" sz="1200">
              <a:solidFill>
                <a:srgbClr val="3D003C"/>
              </a:solidFill>
            </a:endParaRPr>
          </a:p>
        </p:txBody>
      </p:sp>
      <p:pic>
        <p:nvPicPr>
          <p:cNvPr id="270" name="Google Shape;270;p41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5098100" y="914175"/>
            <a:ext cx="35865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Source Code Pro"/>
              <a:buChar char="●"/>
            </a:pPr>
            <a:r>
              <a:rPr b="1" lang="en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Adam Optimizer</a:t>
            </a:r>
            <a:endParaRPr b="1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A64D79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Adaptive learning rate </a:t>
            </a:r>
            <a:endParaRPr sz="12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1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0.1 </a:t>
            </a:r>
            <a:r>
              <a:rPr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reduction factor</a:t>
            </a:r>
            <a:endParaRPr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100"/>
              <a:buFont typeface="Source Code Pro"/>
              <a:buChar char="■"/>
            </a:pPr>
            <a:r>
              <a:rPr b="1" lang="en" sz="11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</a:t>
            </a:r>
            <a:r>
              <a:rPr lang="en" sz="11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epoch patience factor</a:t>
            </a:r>
            <a:endParaRPr sz="11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500" y="2788775"/>
            <a:ext cx="3141700" cy="20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Testing and Training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152475"/>
            <a:ext cx="6214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Blind test split: </a:t>
            </a:r>
            <a:r>
              <a:rPr lang="en" sz="1400">
                <a:solidFill>
                  <a:srgbClr val="3D033D"/>
                </a:solidFill>
              </a:rPr>
              <a:t>20%</a:t>
            </a:r>
            <a:r>
              <a:rPr b="0" lang="en" sz="1400">
                <a:solidFill>
                  <a:srgbClr val="3D033D"/>
                </a:solidFill>
              </a:rPr>
              <a:t> reserved for blind test</a:t>
            </a:r>
            <a:endParaRPr b="0" sz="1400">
              <a:solidFill>
                <a:srgbClr val="3D033D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training data is further split: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</a:t>
            </a:r>
            <a:r>
              <a:rPr b="0" lang="en"/>
              <a:t>-Fold Cross Validation</a:t>
            </a:r>
            <a:endParaRPr b="0"/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70% </a:t>
            </a:r>
            <a:r>
              <a:rPr b="0" lang="en" sz="1200">
                <a:solidFill>
                  <a:srgbClr val="3D033D"/>
                </a:solidFill>
              </a:rPr>
              <a:t>Training on Cross Validation</a:t>
            </a:r>
            <a:endParaRPr b="0" sz="1200">
              <a:solidFill>
                <a:srgbClr val="3D033D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10% </a:t>
            </a:r>
            <a:r>
              <a:rPr b="0" lang="en" sz="1200">
                <a:solidFill>
                  <a:srgbClr val="3D033D"/>
                </a:solidFill>
              </a:rPr>
              <a:t>Validation</a:t>
            </a:r>
            <a:endParaRPr b="0" sz="1200">
              <a:solidFill>
                <a:srgbClr val="3D033D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20% </a:t>
            </a:r>
            <a:r>
              <a:rPr b="0" lang="en" sz="1200">
                <a:solidFill>
                  <a:srgbClr val="3D033D"/>
                </a:solidFill>
              </a:rPr>
              <a:t>Testing</a:t>
            </a:r>
            <a:endParaRPr b="0" sz="1200"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0" lang="en"/>
              <a:t>Final Validation</a:t>
            </a:r>
            <a:endParaRPr b="0"/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90% </a:t>
            </a:r>
            <a:r>
              <a:rPr b="0" lang="en" sz="1200">
                <a:solidFill>
                  <a:srgbClr val="3D033D"/>
                </a:solidFill>
              </a:rPr>
              <a:t>Training</a:t>
            </a:r>
            <a:endParaRPr b="0" sz="1200">
              <a:solidFill>
                <a:srgbClr val="3D033D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10% </a:t>
            </a:r>
            <a:r>
              <a:rPr b="0" lang="en" sz="1200">
                <a:solidFill>
                  <a:srgbClr val="3D033D"/>
                </a:solidFill>
              </a:rPr>
              <a:t>Validation</a:t>
            </a:r>
            <a:endParaRPr b="0" sz="1200">
              <a:solidFill>
                <a:srgbClr val="3D033D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Training Parameters</a:t>
            </a:r>
            <a:endParaRPr sz="1400"/>
          </a:p>
          <a:p>
            <a:pPr indent="-307975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50"/>
              <a:buChar char="○"/>
            </a:pPr>
            <a:r>
              <a:rPr lang="en" sz="1250">
                <a:solidFill>
                  <a:srgbClr val="3D033D"/>
                </a:solidFill>
              </a:rPr>
              <a:t>50 </a:t>
            </a:r>
            <a:r>
              <a:rPr b="0" lang="en" sz="1250">
                <a:solidFill>
                  <a:srgbClr val="3D033D"/>
                </a:solidFill>
              </a:rPr>
              <a:t>Epochs</a:t>
            </a:r>
            <a:endParaRPr b="0" sz="1250">
              <a:solidFill>
                <a:srgbClr val="3D033D"/>
              </a:solidFill>
            </a:endParaRPr>
          </a:p>
          <a:p>
            <a:pPr indent="-307975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250"/>
              <a:buChar char="○"/>
            </a:pPr>
            <a:r>
              <a:rPr lang="en" sz="1250">
                <a:solidFill>
                  <a:srgbClr val="3D033D"/>
                </a:solidFill>
              </a:rPr>
              <a:t>32 </a:t>
            </a:r>
            <a:r>
              <a:rPr b="0" lang="en" sz="1250">
                <a:solidFill>
                  <a:srgbClr val="3D033D"/>
                </a:solidFill>
              </a:rPr>
              <a:t>Batch Size</a:t>
            </a:r>
            <a:endParaRPr b="0" sz="1250">
              <a:solidFill>
                <a:srgbClr val="3D033D"/>
              </a:solidFill>
            </a:endParaRPr>
          </a:p>
        </p:txBody>
      </p:sp>
      <p:pic>
        <p:nvPicPr>
          <p:cNvPr id="279" name="Google Shape;279;p42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 title="k663j6bq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375" y="1819000"/>
            <a:ext cx="3098925" cy="21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20215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Numerical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43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288" name="Google Shape;288;p4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4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 b="1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6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139" name="Google Shape;139;p26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Existing Odds on the Training Data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1152475"/>
            <a:ext cx="51084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The existing odds have an accuracy of</a:t>
            </a:r>
            <a:r>
              <a:rPr lang="en"/>
              <a:t> </a:t>
            </a:r>
            <a:r>
              <a:rPr lang="en"/>
              <a:t>50.56% </a:t>
            </a:r>
            <a:r>
              <a:rPr b="0" lang="en"/>
              <a:t>on</a:t>
            </a:r>
            <a:r>
              <a:rPr lang="en"/>
              <a:t> all </a:t>
            </a:r>
            <a:r>
              <a:rPr b="0" lang="en"/>
              <a:t>the training data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Profit Metric:</a:t>
            </a:r>
            <a:br>
              <a:rPr lang="en"/>
            </a:br>
            <a:r>
              <a:rPr b="0" lang="en"/>
              <a:t>The odds results in a net profit of </a:t>
            </a:r>
            <a:r>
              <a:rPr lang="en"/>
              <a:t>$-2401.60 </a:t>
            </a:r>
            <a:r>
              <a:rPr b="0" lang="en"/>
              <a:t>from </a:t>
            </a:r>
            <a:r>
              <a:rPr lang="en"/>
              <a:t>46226</a:t>
            </a:r>
            <a:r>
              <a:rPr b="0" lang="en"/>
              <a:t> matches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Heavily biased against draws! </a:t>
            </a:r>
            <a:endParaRPr/>
          </a:p>
        </p:txBody>
      </p:sp>
      <p:pic>
        <p:nvPicPr>
          <p:cNvPr id="297" name="Google Shape;297;p44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100" y="1334025"/>
            <a:ext cx="3563724" cy="2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Model Performance during Cross Validation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228950" y="1323113"/>
            <a:ext cx="4159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F1 score: </a:t>
            </a:r>
            <a:r>
              <a:rPr b="0" lang="en">
                <a:solidFill>
                  <a:srgbClr val="3D033D"/>
                </a:solidFill>
              </a:rPr>
              <a:t>46.28 ± 1.58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Model’s net profit: </a:t>
            </a:r>
            <a:br>
              <a:rPr lang="en"/>
            </a:br>
            <a:r>
              <a:rPr b="0" lang="en">
                <a:solidFill>
                  <a:srgbClr val="3D033D"/>
                </a:solidFill>
              </a:rPr>
              <a:t>$-441.47 </a:t>
            </a:r>
            <a:r>
              <a:rPr b="0" lang="en">
                <a:solidFill>
                  <a:srgbClr val="3D033D"/>
                </a:solidFill>
              </a:rPr>
              <a:t>± $122.94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Odd’s net profit:</a:t>
            </a:r>
            <a:br>
              <a:rPr lang="en"/>
            </a:br>
            <a:r>
              <a:rPr b="0" lang="en">
                <a:solidFill>
                  <a:srgbClr val="3D033D"/>
                </a:solidFill>
              </a:rPr>
              <a:t>$-505.19 ± $40.7</a:t>
            </a:r>
            <a:r>
              <a:rPr b="0" lang="en">
                <a:solidFill>
                  <a:srgbClr val="3D033D"/>
                </a:solidFill>
              </a:rPr>
              <a:t>9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Maximum</a:t>
            </a:r>
            <a:r>
              <a:rPr lang="en"/>
              <a:t> accuracy: </a:t>
            </a:r>
            <a:r>
              <a:rPr b="0" lang="en">
                <a:solidFill>
                  <a:srgbClr val="3D033D"/>
                </a:solidFill>
              </a:rPr>
              <a:t>48.43%</a:t>
            </a:r>
            <a:endParaRPr b="0">
              <a:solidFill>
                <a:srgbClr val="3D033D"/>
              </a:solidFill>
            </a:endParaRPr>
          </a:p>
        </p:txBody>
      </p:sp>
      <p:pic>
        <p:nvPicPr>
          <p:cNvPr id="305" name="Google Shape;305;p45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25" y="1144450"/>
            <a:ext cx="4706051" cy="376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Performance on the Blind Test Data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12" name="Google Shape;312;p46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53" y="1416988"/>
            <a:ext cx="3368896" cy="295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550" y="1455000"/>
            <a:ext cx="3234149" cy="2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830750" y="4334475"/>
            <a:ext cx="3234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51.54%</a:t>
            </a:r>
            <a:b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 Profit: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$-330.72</a:t>
            </a:r>
            <a:endParaRPr sz="18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5203550" y="4334475"/>
            <a:ext cx="3234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48.55%</a:t>
            </a:r>
            <a:b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 Profit: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$-372.68</a:t>
            </a:r>
            <a:endParaRPr sz="18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1238450" y="941425"/>
            <a:ext cx="2418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Existing Odds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5611250" y="941425"/>
            <a:ext cx="2418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Model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Findings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24" name="Google Shape;324;p47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11700" y="1152475"/>
            <a:ext cx="82977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erforms </a:t>
            </a: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closely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 existing odds!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Outperforms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random (33%) by </a:t>
            </a: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15%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Better than some of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existing models!</a:t>
            </a:r>
            <a:br>
              <a:rPr b="0"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bias</a:t>
            </a:r>
            <a:r>
              <a:rPr b="0" lang="en"/>
              <a:t> towards </a:t>
            </a:r>
            <a:r>
              <a:rPr lang="en"/>
              <a:t>draws</a:t>
            </a:r>
            <a:r>
              <a:rPr b="0" lang="en"/>
              <a:t> </a:t>
            </a:r>
            <a:r>
              <a:rPr b="0" lang="en">
                <a:solidFill>
                  <a:srgbClr val="3D003C"/>
                </a:solidFill>
              </a:rPr>
              <a:t>-&gt; compared to the odds</a:t>
            </a:r>
            <a:endParaRPr b="0">
              <a:solidFill>
                <a:srgbClr val="3D003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Recall is not good </a:t>
            </a:r>
            <a:r>
              <a:rPr b="0" lang="en">
                <a:solidFill>
                  <a:srgbClr val="3D003C"/>
                </a:solidFill>
              </a:rPr>
              <a:t>-&gt; the model is too </a:t>
            </a:r>
            <a:r>
              <a:rPr lang="en">
                <a:solidFill>
                  <a:srgbClr val="3D003C"/>
                </a:solidFill>
              </a:rPr>
              <a:t>strict</a:t>
            </a:r>
            <a:r>
              <a:rPr b="0" lang="en">
                <a:solidFill>
                  <a:srgbClr val="3D003C"/>
                </a:solidFill>
              </a:rPr>
              <a:t>!</a:t>
            </a:r>
            <a:endParaRPr b="0">
              <a:solidFill>
                <a:srgbClr val="3D003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0" lang="en"/>
              <a:t>Accuracy does not </a:t>
            </a:r>
            <a:r>
              <a:rPr b="0" lang="en"/>
              <a:t>cross</a:t>
            </a:r>
            <a:r>
              <a:rPr b="0" lang="en"/>
              <a:t> 50% </a:t>
            </a:r>
            <a:r>
              <a:rPr b="0" lang="en">
                <a:solidFill>
                  <a:srgbClr val="3D033D"/>
                </a:solidFill>
              </a:rPr>
              <a:t>-&gt; need more </a:t>
            </a:r>
            <a:r>
              <a:rPr lang="en">
                <a:solidFill>
                  <a:srgbClr val="3D033D"/>
                </a:solidFill>
              </a:rPr>
              <a:t>features</a:t>
            </a:r>
            <a:r>
              <a:rPr b="0"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8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333" name="Google Shape;333;p48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8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8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Conclusions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41" name="Google Shape;341;p49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152475"/>
            <a:ext cx="82668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Our best statistical run reached </a:t>
            </a:r>
            <a:r>
              <a:rPr lang="en">
                <a:solidFill>
                  <a:srgbClr val="3D033D"/>
                </a:solidFill>
              </a:rPr>
              <a:t>48.43%</a:t>
            </a:r>
            <a:r>
              <a:rPr b="0" lang="en">
                <a:solidFill>
                  <a:srgbClr val="3D033D"/>
                </a:solidFill>
              </a:rPr>
              <a:t> accuracy</a:t>
            </a:r>
            <a:endParaRPr b="0"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Our results were more balanced towards Draws and Away Wins than the odds makers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Suggestions: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More samples would make the model more consistent and accurate</a:t>
            </a:r>
            <a:endParaRPr b="0"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Include player specific features or more diverse team factors</a:t>
            </a:r>
            <a:endParaRPr b="0">
              <a:solidFill>
                <a:srgbClr val="3D033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Final Thoughts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48" name="Google Shape;348;p50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1152475"/>
            <a:ext cx="60468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Soccer is </a:t>
            </a:r>
            <a:r>
              <a:rPr lang="en" sz="1600"/>
              <a:t>NOT</a:t>
            </a:r>
            <a:r>
              <a:rPr b="0" lang="en" sz="1600"/>
              <a:t> science!</a:t>
            </a: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Lots of hidden factors!</a:t>
            </a:r>
            <a:br>
              <a:rPr b="0" lang="en" sz="1600"/>
            </a:b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A64D79"/>
              </a:buClr>
              <a:buSzPts val="1600"/>
              <a:buChar char="●"/>
            </a:pP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</a:rPr>
              <a:t>Example:</a:t>
            </a:r>
            <a:r>
              <a:rPr b="0" lang="en" sz="1600">
                <a:solidFill>
                  <a:srgbClr val="A64D79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Manchester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 City vs Cardiff 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City 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[5]</a:t>
            </a:r>
            <a:endParaRPr sz="1600">
              <a:solidFill>
                <a:srgbClr val="3D033D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Bet365 odds for Cardiff win were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9:1</a:t>
            </a:r>
            <a:endParaRPr b="0">
              <a:solidFill>
                <a:srgbClr val="3D033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Manchester City had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74% 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possession</a:t>
            </a:r>
            <a:endParaRPr b="0">
              <a:solidFill>
                <a:srgbClr val="3D033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Manchester City had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shots on target 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</a:rPr>
              <a:t>as opposed to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Cardiff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</a:rPr>
              <a:t>’s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>
              <a:solidFill>
                <a:srgbClr val="3D033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Yet, Cardiff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won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2-0!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500" y="2681454"/>
            <a:ext cx="2550000" cy="143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References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11700" y="1152475"/>
            <a:ext cx="85206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[1]	</a:t>
            </a:r>
            <a:r>
              <a:rPr b="0" lang="en" sz="1000">
                <a:solidFill>
                  <a:srgbClr val="A64D79"/>
                </a:solidFill>
              </a:rPr>
              <a:t>The numbers that show this has been a season like no other. Available: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https://www.premierleague.com/news/4027356</a:t>
            </a:r>
            <a:r>
              <a:rPr b="0" lang="en" sz="1000">
                <a:solidFill>
                  <a:srgbClr val="A64D79"/>
                </a:solidFill>
              </a:rPr>
              <a:t>. Accessed: 2025-03-26.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[2] 	@classicfootballshirts. Gambling sponsors in the premier league 2024/25. Available: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https://www.instagram.com/classicfootballshirts/p/C-slVewK-_a/?img_index=7</a:t>
            </a:r>
            <a:r>
              <a:rPr b="0" lang="en" sz="1000">
                <a:solidFill>
                  <a:srgbClr val="A64D79"/>
                </a:solidFill>
              </a:rPr>
              <a:t>. Accessed: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2025-03-26.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[3]	Grandview Research. Sports betting market size, share &amp; trends analysis report by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platform, by betting type (fixed odds wagering, exchange betting, live/in-play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betting, esports betting), by sports type, by region, and segment forecasts, 2023 - 2030. Available: </a:t>
            </a:r>
            <a:r>
              <a:rPr b="0" lang="en" sz="10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https://www.grandviewresearch.com/industry-analysis/sports-betting-market-report</a:t>
            </a:r>
            <a:r>
              <a:rPr b="0" lang="en" sz="1000">
                <a:solidFill>
                  <a:srgbClr val="A64D79"/>
                </a:solidFill>
              </a:rPr>
              <a:t>. Accessed: 2025-03-26.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[4]	</a:t>
            </a:r>
            <a:r>
              <a:rPr b="0" lang="en" sz="1000">
                <a:solidFill>
                  <a:srgbClr val="A64D79"/>
                </a:solidFill>
              </a:rPr>
              <a:t>Shehryar Sohail. Sports betting odds: How they work and how to read them. Available: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https://www.investopedia.com/articles/investing/042115/betting-basics-fractional-decimal-american-moneyline-odds.asp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/>
              <a:t>[5]	socceranalytics. Predictions in soccer: Getting things right more often than wrong. Available: </a:t>
            </a:r>
            <a:endParaRPr b="0"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 u="sng">
                <a:solidFill>
                  <a:srgbClr val="A64D79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https://socceranalytics.org.uk/predictions-in-soccer/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900">
              <a:solidFill>
                <a:srgbClr val="A64D79"/>
              </a:solidFill>
            </a:endParaRPr>
          </a:p>
        </p:txBody>
      </p:sp>
      <p:pic>
        <p:nvPicPr>
          <p:cNvPr id="357" name="Google Shape;357;p51" title="image-removebg-preview (2).png"/>
          <p:cNvPicPr preferRelativeResize="0"/>
          <p:nvPr/>
        </p:nvPicPr>
        <p:blipFill rotWithShape="1">
          <a:blip r:embed="rId8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References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311700" y="1152475"/>
            <a:ext cx="8520600" cy="32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/>
              <a:t>[6]	Sherif Saad Haytham Elmiligi. Predicting the outcome of soccer matches using machine learning </a:t>
            </a:r>
            <a:endParaRPr b="0"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>
                <a:solidFill>
                  <a:srgbClr val="A64D79"/>
                </a:solidFill>
              </a:rPr>
              <a:t>and statistical analysis. Available: </a:t>
            </a:r>
            <a:r>
              <a:rPr b="0" lang="en" sz="1000" u="sng">
                <a:solidFill>
                  <a:srgbClr val="A64D7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https://ieeexplore.ieee.org/document/9720896</a:t>
            </a:r>
            <a:r>
              <a:rPr b="0" lang="en" sz="1000">
                <a:solidFill>
                  <a:srgbClr val="A64D79"/>
                </a:solidFill>
              </a:rPr>
              <a:t>. Accessed: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2025-03-27.</a:t>
            </a:r>
            <a:endParaRPr b="0"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[7]	</a:t>
            </a:r>
            <a:r>
              <a:rPr b="0" lang="en" sz="1000">
                <a:solidFill>
                  <a:srgbClr val="A64D79"/>
                </a:solidFill>
              </a:rPr>
              <a:t>Sarika Jain. Soccer result prediction using deep learning and neural networks.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Available</a:t>
            </a:r>
            <a:r>
              <a:rPr b="0" lang="en" sz="1000">
                <a:solidFill>
                  <a:srgbClr val="A64D79"/>
                </a:solidFill>
              </a:rPr>
              <a:t>:</a:t>
            </a:r>
            <a:r>
              <a:rPr b="0" lang="en" sz="1000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https://www.researchgate.net/publication/349272309_Soccer_Result_Prediction_Using_Deep_Learning_and_Neural_Networks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[8]	</a:t>
            </a:r>
            <a:r>
              <a:rPr b="0" lang="en" sz="1000">
                <a:solidFill>
                  <a:srgbClr val="A64D79"/>
                </a:solidFill>
              </a:rPr>
              <a:t>Xiangkun Meng. Soccer match outcome prediction with random forest and gradient boosting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models. Available: </a:t>
            </a:r>
            <a:r>
              <a:rPr b="0" lang="en" sz="10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https://www.researchgate.net/publication/378355415_Soccer_match_outcome_prediction_with_random_forest_and_gradient_boosting_models</a:t>
            </a:r>
            <a:r>
              <a:rPr b="0" lang="en" sz="1000">
                <a:solidFill>
                  <a:srgbClr val="A64D79"/>
                </a:solidFill>
              </a:rPr>
              <a:t>. Accessed: 2025-03-27.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[9]	</a:t>
            </a:r>
            <a:r>
              <a:rPr b="0" lang="en" sz="1000">
                <a:solidFill>
                  <a:srgbClr val="A64D79"/>
                </a:solidFill>
              </a:rPr>
              <a:t>Sergei Bezobrazov Sergei Anfilets. Deep multilayer neural network for predicting the winner of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football matches. Available: </a:t>
            </a:r>
            <a:r>
              <a:rPr b="0" lang="en" sz="1000" u="sng">
                <a:solidFill>
                  <a:srgbClr val="A64D7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https://www.researchgate.net/publication/342416626_DEEP_MULTILAYER_NEURAL_NETWORK_FOR_PREDICTING_THE_WINNER_OF_FOOTBALL_MATCHES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[10]	Eugene Li Albert Wong. A predictive analytics framework for forecasting soccer match outcomes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using machine learning models. Available: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https://www.sciencedirect.com/science/article/pii/S2772662224001413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pic>
        <p:nvPicPr>
          <p:cNvPr id="364" name="Google Shape;364;p52" title="image-removebg-preview (2).png"/>
          <p:cNvPicPr preferRelativeResize="0"/>
          <p:nvPr/>
        </p:nvPicPr>
        <p:blipFill rotWithShape="1">
          <a:blip r:embed="rId8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3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372" name="Google Shape;372;p5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5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Motivation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337263"/>
            <a:ext cx="61842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b="0" lang="en"/>
              <a:t>Premier League: </a:t>
            </a:r>
            <a:r>
              <a:rPr lang="en"/>
              <a:t>900 million</a:t>
            </a:r>
            <a:r>
              <a:rPr b="0" lang="en"/>
              <a:t> homes worldwide [1]</a:t>
            </a:r>
            <a:br>
              <a:rPr b="0"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4% YOY </a:t>
            </a:r>
            <a:r>
              <a:rPr b="0" lang="en"/>
              <a:t>growth in new markets [1]</a:t>
            </a:r>
            <a:br>
              <a:rPr b="0"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0" lang="en"/>
              <a:t>Record breaking viewership in 2024 [1]</a:t>
            </a:r>
            <a:endParaRPr b="0"/>
          </a:p>
        </p:txBody>
      </p:sp>
      <p:pic>
        <p:nvPicPr>
          <p:cNvPr id="148" name="Google Shape;148;p27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46475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150" y="1144938"/>
            <a:ext cx="2282901" cy="285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of Sports Gambling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354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11 Clubs</a:t>
            </a:r>
            <a:r>
              <a:rPr lang="en" sz="1600"/>
              <a:t> </a:t>
            </a:r>
            <a:r>
              <a:rPr b="0" lang="en" sz="1600"/>
              <a:t>sponsored by gambling [2]</a:t>
            </a:r>
            <a:endParaRPr b="0" sz="1600"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823" r="0" t="2181"/>
          <a:stretch/>
        </p:blipFill>
        <p:spPr>
          <a:xfrm>
            <a:off x="4906950" y="2502875"/>
            <a:ext cx="3518626" cy="18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50" y="2036150"/>
            <a:ext cx="2736300" cy="2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4420625" y="1152475"/>
            <a:ext cx="44913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10.4% </a:t>
            </a:r>
            <a:r>
              <a:rPr b="0" lang="en" sz="1600"/>
              <a:t>Annual Growth Rate </a:t>
            </a: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83.65 billion USD </a:t>
            </a:r>
            <a:r>
              <a:rPr b="0" lang="en" sz="1600"/>
              <a:t>worldwide [3]</a:t>
            </a:r>
            <a:endParaRPr b="0" sz="1600"/>
          </a:p>
        </p:txBody>
      </p:sp>
      <p:pic>
        <p:nvPicPr>
          <p:cNvPr id="159" name="Google Shape;159;p28" title="image-removebg-preview (2).png"/>
          <p:cNvPicPr preferRelativeResize="0"/>
          <p:nvPr/>
        </p:nvPicPr>
        <p:blipFill rotWithShape="1">
          <a:blip r:embed="rId5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033D"/>
                </a:solidFill>
                <a:latin typeface="Public Sans"/>
                <a:ea typeface="Public Sans"/>
                <a:cs typeface="Public Sans"/>
                <a:sym typeface="Public Sans"/>
              </a:rPr>
              <a:t>Objective</a:t>
            </a:r>
            <a:endParaRPr b="1">
              <a:solidFill>
                <a:srgbClr val="3D033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Predict Match Results</a:t>
            </a:r>
            <a:r>
              <a:rPr lang="en"/>
              <a:t> (Home Win, Draw, Away Win)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0" lang="en"/>
              <a:t>Maximize</a:t>
            </a:r>
            <a:r>
              <a:rPr lang="en"/>
              <a:t> </a:t>
            </a:r>
            <a:r>
              <a:rPr lang="en"/>
              <a:t>profit </a:t>
            </a:r>
            <a:r>
              <a:rPr b="0" lang="en"/>
              <a:t>based on each match’s given odds</a:t>
            </a:r>
            <a:endParaRPr b="0"/>
          </a:p>
        </p:txBody>
      </p:sp>
      <p:pic>
        <p:nvPicPr>
          <p:cNvPr id="166" name="Google Shape;166;p29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913" y="2610600"/>
            <a:ext cx="2700174" cy="19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Dataset Search Requirements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</a:t>
            </a:r>
            <a:r>
              <a:rPr b="0" lang="en"/>
              <a:t> match results</a:t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Pre-match data:</a:t>
            </a:r>
            <a:r>
              <a:rPr b="0" lang="en"/>
              <a:t> </a:t>
            </a:r>
            <a:r>
              <a:rPr b="0" lang="en">
                <a:solidFill>
                  <a:srgbClr val="3D033D"/>
                </a:solidFill>
              </a:rPr>
              <a:t>e.g number of shots on target</a:t>
            </a:r>
            <a:endParaRPr b="0">
              <a:solidFill>
                <a:srgbClr val="3D03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Predictive match metrics: </a:t>
            </a:r>
            <a:r>
              <a:rPr b="0" lang="en">
                <a:solidFill>
                  <a:srgbClr val="3D033D"/>
                </a:solidFill>
              </a:rPr>
              <a:t>e.g expected goals</a:t>
            </a:r>
            <a:endParaRPr>
              <a:solidFill>
                <a:srgbClr val="3D03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Odds </a:t>
            </a:r>
            <a:r>
              <a:rPr b="0" lang="en"/>
              <a:t>for the outcome </a:t>
            </a:r>
            <a:r>
              <a:rPr b="0" lang="en">
                <a:solidFill>
                  <a:srgbClr val="3D033D"/>
                </a:solidFill>
              </a:rPr>
              <a:t>→ to evaluate the model</a:t>
            </a:r>
            <a:endParaRPr b="0">
              <a:solidFill>
                <a:srgbClr val="3D03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/>
          </a:p>
        </p:txBody>
      </p:sp>
      <p:pic>
        <p:nvPicPr>
          <p:cNvPr id="174" name="Google Shape;174;p30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Background</a:t>
            </a: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1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182" name="Google Shape;182;p31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1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1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What are odds?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A payout ratio [4] -&gt; </a:t>
            </a:r>
            <a:r>
              <a:rPr lang="en" sz="1600"/>
              <a:t>i.e</a:t>
            </a:r>
            <a:r>
              <a:rPr b="0" lang="en" sz="1600"/>
              <a:t> 5:1 means earn 5 times the bet amount</a:t>
            </a:r>
            <a:endParaRPr b="0"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ften made by professional odds makers 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Inversely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correlated with likelihoods</a:t>
            </a:r>
            <a:br>
              <a:rPr b="0"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Lowest odd -&gt; most likely </a:t>
            </a:r>
            <a:r>
              <a:rPr lang="en" sz="1600"/>
              <a:t>outcome</a:t>
            </a:r>
            <a:endParaRPr b="0"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Profit calculation using odds:</a:t>
            </a:r>
            <a:endParaRPr sz="1600"/>
          </a:p>
        </p:txBody>
      </p:sp>
      <p:pic>
        <p:nvPicPr>
          <p:cNvPr id="191" name="Google Shape;191;p32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350" y="3741888"/>
            <a:ext cx="6811324" cy="6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Possible approaches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odds making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 insider information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Historical analysis</a:t>
            </a:r>
            <a:br>
              <a:rPr b="0"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Simple models: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Sup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port Vector Machines, 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random forest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Deep learning: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FNN, 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RNN, LSTM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